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70" r:id="rId3"/>
    <p:sldId id="278" r:id="rId4"/>
    <p:sldId id="281" r:id="rId5"/>
    <p:sldId id="282" r:id="rId6"/>
    <p:sldId id="279" r:id="rId7"/>
    <p:sldId id="283" r:id="rId8"/>
    <p:sldId id="285" r:id="rId9"/>
    <p:sldId id="286" r:id="rId10"/>
    <p:sldId id="287" r:id="rId11"/>
    <p:sldId id="266" r:id="rId12"/>
    <p:sldId id="257" r:id="rId13"/>
    <p:sldId id="258" r:id="rId14"/>
    <p:sldId id="259" r:id="rId15"/>
    <p:sldId id="260" r:id="rId16"/>
    <p:sldId id="284" r:id="rId17"/>
    <p:sldId id="262" r:id="rId18"/>
    <p:sldId id="267" r:id="rId19"/>
    <p:sldId id="271" r:id="rId20"/>
    <p:sldId id="274" r:id="rId21"/>
  </p:sldIdLst>
  <p:sldSz cx="9144000" cy="5143500" type="screen16x9"/>
  <p:notesSz cx="6858000" cy="9144000"/>
  <p:embeddedFontLst>
    <p:embeddedFont>
      <p:font typeface="Atomic Age" panose="020B0604020202020204" charset="0"/>
      <p:regular r:id="rId23"/>
    </p:embeddedFont>
    <p:embeddedFont>
      <p:font typeface="Consolas" panose="020B0609020204030204" pitchFamily="49" charset="0"/>
      <p:regular r:id="rId24"/>
      <p:bold r:id="rId25"/>
      <p:italic r:id="rId26"/>
      <p:boldItalic r:id="rId27"/>
    </p:embeddedFont>
    <p:embeddedFont>
      <p:font typeface="Inter" panose="02000503000000020004" pitchFamily="2" charset="0"/>
      <p:regular r:id="rId28"/>
      <p:bold r:id="rId29"/>
    </p:embeddedFont>
    <p:embeddedFont>
      <p:font typeface="Space Mon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EFEFEF"/>
    <a:srgbClr val="B4FBD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788" autoAdjust="0"/>
  </p:normalViewPr>
  <p:slideViewPr>
    <p:cSldViewPr snapToGrid="0">
      <p:cViewPr varScale="1">
        <p:scale>
          <a:sx n="116" d="100"/>
          <a:sy n="116" d="100"/>
        </p:scale>
        <p:origin x="146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Beyond club, Hyland Tech Outreach offers several programs, including the Hyland Hackathon and a High School Internship. You’ll hear more about the Hackathon throughout the semester, and you’ll hear more about the internship if you join us in the Spring. But let’s take a look at some of what you could do as an intern here. This first example is an incremental game for lazy coders, designed by our high school interns to help teach students about coding. The second is a game called Friendivia, which… well, let’s show instead of tell. We’re going to play Friendivia!</a:t>
            </a:r>
          </a:p>
        </p:txBody>
      </p:sp>
    </p:spTree>
    <p:extLst>
      <p:ext uri="{BB962C8B-B14F-4D97-AF65-F5344CB8AC3E}">
        <p14:creationId xmlns:p14="http://schemas.microsoft.com/office/powerpoint/2010/main" val="4129889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session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What are we doing here?</a:t>
            </a:r>
          </a:p>
          <a:p>
            <a:pPr marL="158750" indent="0">
              <a:buNone/>
            </a:pPr>
            <a:endParaRPr lang="en-US" dirty="0"/>
          </a:p>
          <a:p>
            <a:pPr marL="158750" indent="0">
              <a:buNone/>
            </a:pPr>
            <a:r>
              <a:rPr lang="en-US" dirty="0"/>
              <a:t>In this course, you will learn how to build websites with HTML and CSS.</a:t>
            </a:r>
          </a:p>
          <a:p>
            <a:pPr marL="158750" indent="0">
              <a:buNone/>
            </a:pPr>
            <a:endParaRPr lang="en-US" dirty="0"/>
          </a:p>
          <a:p>
            <a:pPr marL="158750" indent="0">
              <a:buNone/>
            </a:pPr>
            <a:r>
              <a:rPr lang="en-US" dirty="0"/>
              <a:t>By the end, you will have your own website, and it can be about anything at all! It could be about…</a:t>
            </a:r>
          </a:p>
          <a:p>
            <a:pPr marL="158750" indent="0">
              <a:buNone/>
            </a:pPr>
            <a:endParaRPr lang="en-US" dirty="0"/>
          </a:p>
          <a:p>
            <a:pPr marL="158750" indent="0">
              <a:buNone/>
            </a:pPr>
            <a:r>
              <a:rPr lang="en-US" dirty="0"/>
              <a:t>A sports team,</a:t>
            </a:r>
          </a:p>
          <a:p>
            <a:pPr marL="158750" indent="0">
              <a:buNone/>
            </a:pPr>
            <a:endParaRPr lang="en-US" dirty="0"/>
          </a:p>
          <a:p>
            <a:pPr marL="158750" indent="0">
              <a:buNone/>
            </a:pPr>
            <a:r>
              <a:rPr lang="en-US" dirty="0"/>
              <a:t>A beverage,</a:t>
            </a:r>
          </a:p>
          <a:p>
            <a:pPr marL="158750" indent="0">
              <a:buNone/>
            </a:pPr>
            <a:endParaRPr lang="en-US" dirty="0"/>
          </a:p>
          <a:p>
            <a:pPr marL="158750" indent="0">
              <a:buNone/>
            </a:pPr>
            <a:r>
              <a:rPr lang="en-US" dirty="0"/>
              <a:t>Video game movie rankings,</a:t>
            </a:r>
          </a:p>
          <a:p>
            <a:pPr marL="158750" indent="0">
              <a:buNone/>
            </a:pPr>
            <a:endParaRPr lang="en-US" dirty="0"/>
          </a:p>
          <a:p>
            <a:pPr marL="158750" indent="0">
              <a:buNone/>
            </a:pPr>
            <a:r>
              <a:rPr lang="en-US" dirty="0"/>
              <a:t>A music artist,</a:t>
            </a:r>
          </a:p>
          <a:p>
            <a:pPr marL="158750" indent="0">
              <a:buNone/>
            </a:pPr>
            <a:endParaRPr lang="en-US" dirty="0"/>
          </a:p>
          <a:p>
            <a:pPr marL="158750" indent="0">
              <a:buNone/>
            </a:pPr>
            <a:r>
              <a:rPr lang="en-US" dirty="0"/>
              <a:t>Or really anything at all. Start thinking about what you might want to make for your website, and your instructors will help you learn all you need to know to end the semester with a finished product. How will we do this, you may ask…</a:t>
            </a:r>
          </a:p>
        </p:txBody>
      </p:sp>
    </p:spTree>
    <p:extLst>
      <p:ext uri="{BB962C8B-B14F-4D97-AF65-F5344CB8AC3E}">
        <p14:creationId xmlns:p14="http://schemas.microsoft.com/office/powerpoint/2010/main" val="56196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You will definitely want to remember </a:t>
            </a:r>
            <a:r>
              <a:rPr lang="en-US" dirty="0" err="1"/>
              <a:t>hyland</a:t>
            </a:r>
            <a:r>
              <a:rPr lang="en-US" dirty="0"/>
              <a:t> tech club dot com. This is your one stop shop for everything.</a:t>
            </a:r>
          </a:p>
          <a:p>
            <a:endParaRPr lang="en-US" dirty="0"/>
          </a:p>
          <a:p>
            <a:pPr marL="158750" indent="0">
              <a:buNone/>
            </a:pPr>
            <a:r>
              <a:rPr lang="en-US" dirty="0"/>
              <a:t>When you open it up, you should be able to find the link to Web 101 - </a:t>
            </a:r>
          </a:p>
          <a:p>
            <a:pPr marL="158750" indent="0">
              <a:buNone/>
            </a:pPr>
            <a:endParaRPr lang="en-US" dirty="0"/>
          </a:p>
          <a:p>
            <a:pPr marL="158750" indent="0">
              <a:buNone/>
            </a:pPr>
            <a:r>
              <a:rPr lang="en-US" dirty="0"/>
              <a:t>Click that, and you’ll go to the Web 101 course website. This is where everything for this course lives. If you ever don’t know what to do, go there. PLEASE BOOKMARK THIS SITE</a:t>
            </a:r>
          </a:p>
        </p:txBody>
      </p:sp>
    </p:spTree>
    <p:extLst>
      <p:ext uri="{BB962C8B-B14F-4D97-AF65-F5344CB8AC3E}">
        <p14:creationId xmlns:p14="http://schemas.microsoft.com/office/powerpoint/2010/main" val="3722807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your instructors lead you through the material, there are a few goals we will have. We’re sharing these so we can all be on the same page about a successful outcome for this course.</a:t>
            </a:r>
          </a:p>
          <a:p>
            <a:pPr marL="158750" indent="0">
              <a:buNone/>
            </a:pPr>
            <a:endParaRPr lang="en-US" dirty="0"/>
          </a:p>
          <a:p>
            <a:pPr marL="158750" indent="0">
              <a:buNone/>
            </a:pPr>
            <a:r>
              <a:rPr lang="en-US" dirty="0"/>
              <a:t>We hope that 100% of you submit final projects. That’s every single one!</a:t>
            </a:r>
          </a:p>
          <a:p>
            <a:pPr marL="158750" indent="0">
              <a:buNone/>
            </a:pPr>
            <a:endParaRPr lang="en-US" dirty="0"/>
          </a:p>
          <a:p>
            <a:pPr marL="158750" indent="0">
              <a:buNone/>
            </a:pPr>
            <a:r>
              <a:rPr lang="en-US" dirty="0"/>
              <a:t>We also hope that at least 75% of you come back for Web 102. Not necessarily everybody, but basically as many as possible. We really want you to have a good experience – good enough that you want to return.</a:t>
            </a:r>
          </a:p>
          <a:p>
            <a:pPr marL="158750" indent="0">
              <a:buNone/>
            </a:pPr>
            <a:endParaRPr lang="en-US" dirty="0"/>
          </a:p>
          <a:p>
            <a:pPr marL="158750" indent="0">
              <a:buNone/>
            </a:pPr>
            <a:r>
              <a:rPr lang="en-US" dirty="0"/>
              <a:t>We are also guided by three tenets – we want this course to be driven more by you than by the curriculum. If you have a better idea for a website, or a different application for a topic, or want to do your own thing – please let us know. We also want to focus a lot more on joy than education. Obviously, we want you to learn – but mostly, we want you to have fun. Please let us know if you’re bored, and if we can make your experience better. And finally, we want to focus on the present. We’re going to talk more about the future, but while you’re here, don’t worry about any of that. Just try to have fun with what you’re doing!</a:t>
            </a:r>
          </a:p>
        </p:txBody>
      </p:sp>
    </p:spTree>
    <p:extLst>
      <p:ext uri="{BB962C8B-B14F-4D97-AF65-F5344CB8AC3E}">
        <p14:creationId xmlns:p14="http://schemas.microsoft.com/office/powerpoint/2010/main" val="1248145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To that end, we have some expectations set up for both students AND instructors.</a:t>
            </a:r>
          </a:p>
          <a:p>
            <a:pPr marL="158750" indent="0">
              <a:buNone/>
            </a:pPr>
            <a:endParaRPr lang="en-US" dirty="0"/>
          </a:p>
          <a:p>
            <a:pPr marL="158750" indent="0">
              <a:buNone/>
            </a:pPr>
            <a:r>
              <a:rPr lang="en-US" dirty="0"/>
              <a:t>Instructors should: provide a delightful, memorable, impactful experience by creating a supportive, inclusive classroom environment while teaching with honesty and integrity.</a:t>
            </a:r>
          </a:p>
          <a:p>
            <a:pPr marL="158750" indent="0">
              <a:buNone/>
            </a:pPr>
            <a:endParaRPr lang="en-US" dirty="0"/>
          </a:p>
          <a:p>
            <a:pPr marL="158750" indent="0">
              <a:buNone/>
            </a:pPr>
            <a:r>
              <a:rPr lang="en-US" dirty="0"/>
              <a:t>Students should: build a website that means something to you, communicate your feelings, and treat everyone with respect. Whyever you’re here, we want you to make the most of it.</a:t>
            </a:r>
          </a:p>
        </p:txBody>
      </p:sp>
    </p:spTree>
    <p:extLst>
      <p:ext uri="{BB962C8B-B14F-4D97-AF65-F5344CB8AC3E}">
        <p14:creationId xmlns:p14="http://schemas.microsoft.com/office/powerpoint/2010/main" val="1609345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Many of you are here for many different reasons, but we’re in the same place.</a:t>
            </a:r>
          </a:p>
          <a:p>
            <a:pPr marL="158750" indent="0">
              <a:buNone/>
            </a:pPr>
            <a:endParaRPr lang="en-US" i="0" dirty="0"/>
          </a:p>
          <a:p>
            <a:pPr marL="158750" indent="0">
              <a:buNone/>
            </a:pPr>
            <a:r>
              <a:rPr lang="en-US" i="0" dirty="0"/>
              <a:t>Right now, we are in Web 101. There’s no right or wrong path, but you’re all here on a journey. This might be the very beginning, or you might be well on your way. This might be the end. You may bring a lot of previous experience, or none. This might lead you directly to Web 102 and then Web 103, or you might go on to do your own thing, or you might never look at a computer again, or maybe you’ll end up participating in the hackathon or joining us as a high school intern. All of that is great and wonderful – we want to give you the best possible experience while you’re here! But for a little inspiration, let’s take a look at what lies ahead.</a:t>
            </a:r>
          </a:p>
        </p:txBody>
      </p:sp>
    </p:spTree>
    <p:extLst>
      <p:ext uri="{BB962C8B-B14F-4D97-AF65-F5344CB8AC3E}">
        <p14:creationId xmlns:p14="http://schemas.microsoft.com/office/powerpoint/2010/main" val="168648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By the end of this course, you should be able to make a pretty full-featured website, about whatever topic you desire. Here are some examples – one of them is about video game film adaptations. One of them is about selling fake products (not recommended). One of them is just really cool.</a:t>
            </a:r>
          </a:p>
          <a:p>
            <a:pPr marL="158750" indent="0">
              <a:buNone/>
            </a:pPr>
            <a:endParaRPr lang="en-US" i="0" dirty="0"/>
          </a:p>
          <a:p>
            <a:pPr marL="158750" indent="0">
              <a:buNone/>
            </a:pPr>
            <a:r>
              <a:rPr lang="en-US" i="0" dirty="0"/>
              <a:t>Our goal is to give you the skills you need to make something like any of these sites. That should all be possible by the end of this semester! But looking even farther ahead…</a:t>
            </a:r>
          </a:p>
        </p:txBody>
      </p:sp>
    </p:spTree>
    <p:extLst>
      <p:ext uri="{BB962C8B-B14F-4D97-AF65-F5344CB8AC3E}">
        <p14:creationId xmlns:p14="http://schemas.microsoft.com/office/powerpoint/2010/main" val="3401346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If you decide to continue with Hy-Tech Club, you’ll be able to learn even more and make websites that are even cooler. Here are a couple of examples: one that finds a random cat picture from the internet and speaks its caption, and one that… well, you’ll see.</a:t>
            </a:r>
          </a:p>
        </p:txBody>
      </p:sp>
    </p:spTree>
    <p:extLst>
      <p:ext uri="{BB962C8B-B14F-4D97-AF65-F5344CB8AC3E}">
        <p14:creationId xmlns:p14="http://schemas.microsoft.com/office/powerpoint/2010/main" val="1491409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utohack-idle.onrender.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friendivia.com/abou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hylandtechclub.com/showcase/Web101/Brooke/index.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hylandtechclub.com/showcase/Web101/Cool/index.html" TargetMode="External"/><Relationship Id="rId4" Type="http://schemas.openxmlformats.org/officeDocument/2006/relationships/hyperlink" Target="https://hylandtechclub.com/showcase/Web101/Aidan/index.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hylandtechclub.com/showcase/Web103/GetCat/index.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hylandtechclub.com/showcase/Web102/SpunchBopOS/index.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club:</a:t>
            </a:r>
          </a:p>
          <a:p>
            <a:pPr marL="0" lvl="0" indent="0" algn="ctr" rtl="0">
              <a:spcBef>
                <a:spcPts val="0"/>
              </a:spcBef>
              <a:spcAft>
                <a:spcPts val="0"/>
              </a:spcAft>
              <a:buNone/>
            </a:pPr>
            <a:r>
              <a:rPr lang="en-US" b="1" dirty="0"/>
              <a:t>W</a:t>
            </a:r>
            <a:r>
              <a:rPr lang="en" b="1" dirty="0"/>
              <a:t>EB 101</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96379" y="1332310"/>
            <a:ext cx="3573971" cy="3525469"/>
          </a:xfrm>
          <a:prstGeom prst="rect">
            <a:avLst/>
          </a:prstGeom>
          <a:solidFill>
            <a:schemeClr val="accent5">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Beyond</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https://autohack-idle.onrender.com/</a:t>
            </a:r>
            <a:endParaRPr lang="en-US" sz="1050" b="1" dirty="0">
              <a:solidFill>
                <a:schemeClr val="bg1">
                  <a:lumMod val="10000"/>
                </a:schemeClr>
              </a:solidFill>
            </a:endParaRPr>
          </a:p>
          <a:p>
            <a:pPr algn="ctr"/>
            <a:r>
              <a:rPr lang="en-US" sz="1050" b="1" dirty="0">
                <a:solidFill>
                  <a:schemeClr val="bg1">
                    <a:lumMod val="10000"/>
                  </a:schemeClr>
                </a:solidFill>
                <a:hlinkClick r:id="rId4"/>
              </a:rPr>
              <a:t>https://Friendivia.com/about/</a:t>
            </a:r>
            <a:endParaRPr lang="en-US" sz="1600" b="1" dirty="0">
              <a:solidFill>
                <a:schemeClr val="bg1">
                  <a:lumMod val="10000"/>
                </a:schemeClr>
              </a:solidFill>
            </a:endParaRPr>
          </a:p>
        </p:txBody>
      </p:sp>
    </p:spTree>
    <p:extLst>
      <p:ext uri="{BB962C8B-B14F-4D97-AF65-F5344CB8AC3E}">
        <p14:creationId xmlns:p14="http://schemas.microsoft.com/office/powerpoint/2010/main" val="1041909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
        <p:nvSpPr>
          <p:cNvPr id="2" name="Rectangle 1">
            <a:extLst>
              <a:ext uri="{FF2B5EF4-FFF2-40B4-BE49-F238E27FC236}">
                <a16:creationId xmlns:a16="http://schemas.microsoft.com/office/drawing/2014/main" id="{67FA7526-E0CE-3575-0F11-F63F6EE5A705}"/>
              </a:ext>
            </a:extLst>
          </p:cNvPr>
          <p:cNvSpPr/>
          <p:nvPr/>
        </p:nvSpPr>
        <p:spPr>
          <a:xfrm>
            <a:off x="1828800" y="3656800"/>
            <a:ext cx="4195176" cy="708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Inter" panose="02000503000000020004" pitchFamily="2" charset="0"/>
                <a:ea typeface="Inter" panose="02000503000000020004" pitchFamily="2" charset="0"/>
              </a:rPr>
              <a:t>What websites have you visited?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dirty="0">
                <a:latin typeface="Inter" panose="02000503000000020004" pitchFamily="2" charset="0"/>
                <a:ea typeface="Inter" panose="02000503000000020004" pitchFamily="2" charset="0"/>
              </a:rPr>
              <a:t>Open Google Chrome</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Visit a page for a movie like </a:t>
            </a:r>
            <a:r>
              <a:rPr lang="en" b="1" u="sng" dirty="0">
                <a:solidFill>
                  <a:schemeClr val="hlink"/>
                </a:solidFill>
                <a:latin typeface="Inter" panose="02000503000000020004" pitchFamily="2" charset="0"/>
                <a:ea typeface="Inter" panose="02000503000000020004" pitchFamily="2" charset="0"/>
                <a:hlinkClick r:id="rId3"/>
              </a:rPr>
              <a:t>2001: A Space Odyssey</a:t>
            </a:r>
            <a:endParaRPr b="1"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b="1"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Right click and select the </a:t>
            </a:r>
            <a:r>
              <a:rPr lang="en" b="1" dirty="0">
                <a:latin typeface="Inter" panose="02000503000000020004" pitchFamily="2" charset="0"/>
                <a:ea typeface="Inter" panose="02000503000000020004" pitchFamily="2" charset="0"/>
              </a:rPr>
              <a:t>View page source</a:t>
            </a:r>
            <a:r>
              <a:rPr lang="en" dirty="0">
                <a:latin typeface="Inter" panose="02000503000000020004" pitchFamily="2" charset="0"/>
                <a:ea typeface="Inter" panose="02000503000000020004" pitchFamily="2" charset="0"/>
              </a:rPr>
              <a:t> option</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0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Look at the </a:t>
            </a:r>
            <a:r>
              <a:rPr lang="en" b="1" dirty="0">
                <a:latin typeface="Inter" panose="02000503000000020004" pitchFamily="2" charset="0"/>
                <a:ea typeface="Inter" panose="02000503000000020004" pitchFamily="2" charset="0"/>
              </a:rPr>
              <a:t>HTML code</a:t>
            </a:r>
            <a:r>
              <a:rPr lang="en" dirty="0">
                <a:latin typeface="Inter" panose="02000503000000020004" pitchFamily="2" charset="0"/>
                <a:ea typeface="Inter" panose="02000503000000020004" pitchFamily="2" charset="0"/>
              </a:rPr>
              <a:t> that powers the site!</a:t>
            </a:r>
            <a:endParaRPr dirty="0">
              <a:latin typeface="Inter" panose="02000503000000020004" pitchFamily="2" charset="0"/>
              <a:ea typeface="Inter" panose="02000503000000020004" pitchFamily="2" charset="0"/>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3102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latin typeface="Inter" panose="02000503000000020004" pitchFamily="2" charset="0"/>
                <a:ea typeface="Inter" panose="02000503000000020004" pitchFamily="2" charset="0"/>
              </a:rPr>
              <a:t>HTML</a:t>
            </a:r>
            <a:r>
              <a:rPr lang="en" sz="2200" dirty="0">
                <a:latin typeface="Inter" panose="02000503000000020004" pitchFamily="2" charset="0"/>
                <a:ea typeface="Inter" panose="02000503000000020004" pitchFamily="2" charset="0"/>
              </a:rPr>
              <a:t> stands for </a:t>
            </a:r>
            <a:r>
              <a:rPr lang="en" sz="2200" b="1" dirty="0">
                <a:latin typeface="Inter" panose="02000503000000020004" pitchFamily="2" charset="0"/>
                <a:ea typeface="Inter" panose="02000503000000020004" pitchFamily="2" charset="0"/>
              </a:rPr>
              <a:t>H</a:t>
            </a:r>
            <a:r>
              <a:rPr lang="en" sz="2200" dirty="0">
                <a:latin typeface="Inter" panose="02000503000000020004" pitchFamily="2" charset="0"/>
                <a:ea typeface="Inter" panose="02000503000000020004" pitchFamily="2" charset="0"/>
              </a:rPr>
              <a:t>yper</a:t>
            </a:r>
            <a:r>
              <a:rPr lang="en" sz="2200" b="1" dirty="0">
                <a:latin typeface="Inter" panose="02000503000000020004" pitchFamily="2" charset="0"/>
                <a:ea typeface="Inter" panose="02000503000000020004" pitchFamily="2" charset="0"/>
              </a:rPr>
              <a:t>T</a:t>
            </a:r>
            <a:r>
              <a:rPr lang="en" sz="2200" dirty="0">
                <a:latin typeface="Inter" panose="02000503000000020004" pitchFamily="2" charset="0"/>
                <a:ea typeface="Inter" panose="02000503000000020004" pitchFamily="2" charset="0"/>
              </a:rPr>
              <a:t>ext </a:t>
            </a:r>
            <a:r>
              <a:rPr lang="en" sz="2200" b="1" dirty="0">
                <a:latin typeface="Inter" panose="02000503000000020004" pitchFamily="2" charset="0"/>
                <a:ea typeface="Inter" panose="02000503000000020004" pitchFamily="2" charset="0"/>
              </a:rPr>
              <a:t>M</a:t>
            </a:r>
            <a:r>
              <a:rPr lang="en" sz="2200" dirty="0">
                <a:latin typeface="Inter" panose="02000503000000020004" pitchFamily="2" charset="0"/>
                <a:ea typeface="Inter" panose="02000503000000020004" pitchFamily="2" charset="0"/>
              </a:rPr>
              <a:t>arkup </a:t>
            </a:r>
            <a:r>
              <a:rPr lang="en" sz="2200" b="1" dirty="0">
                <a:latin typeface="Inter" panose="02000503000000020004" pitchFamily="2" charset="0"/>
                <a:ea typeface="Inter" panose="02000503000000020004" pitchFamily="2" charset="0"/>
              </a:rPr>
              <a:t>L</a:t>
            </a:r>
            <a:r>
              <a:rPr lang="en" sz="2200" dirty="0">
                <a:latin typeface="Inter" panose="02000503000000020004" pitchFamily="2" charset="0"/>
                <a:ea typeface="Inter" panose="02000503000000020004" pitchFamily="2" charset="0"/>
              </a:rPr>
              <a:t>anguage.</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r>
              <a:rPr lang="en" sz="2200" dirty="0">
                <a:latin typeface="Inter" panose="02000503000000020004" pitchFamily="2" charset="0"/>
                <a:ea typeface="Inter" panose="02000503000000020004" pitchFamily="2" charset="0"/>
              </a:rPr>
              <a:t>You can use HTML to build websites.</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1200"/>
              </a:spcAft>
              <a:buNone/>
            </a:pPr>
            <a:r>
              <a:rPr lang="en" sz="2200" dirty="0">
                <a:latin typeface="Inter" panose="02000503000000020004" pitchFamily="2" charset="0"/>
                <a:ea typeface="Inter" panose="02000503000000020004" pitchFamily="2" charset="0"/>
              </a:rPr>
              <a:t>Web browsers (like Google Chrome) take an HTML document and turn it into a nice looking page.</a:t>
            </a:r>
            <a:endParaRPr sz="2200" dirty="0">
              <a:latin typeface="Inter" panose="02000503000000020004" pitchFamily="2" charset="0"/>
              <a:ea typeface="Inter" panose="02000503000000020004" pitchFamily="2" charset="0"/>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2" end="2"/>
                                            </p:txEl>
                                          </p:spTgt>
                                        </p:tgtEl>
                                        <p:attrNameLst>
                                          <p:attrName>style.visibility</p:attrName>
                                        </p:attrNameLst>
                                      </p:cBhvr>
                                      <p:to>
                                        <p:strVal val="visible"/>
                                      </p:to>
                                    </p:set>
                                    <p:animEffect transition="in" filter="fade">
                                      <p:cBhvr>
                                        <p:cTn id="12" dur="500"/>
                                        <p:tgtEl>
                                          <p:spTgt spid="7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4" end="4"/>
                                            </p:txEl>
                                          </p:spTgt>
                                        </p:tgtEl>
                                        <p:attrNameLst>
                                          <p:attrName>style.visibility</p:attrName>
                                        </p:attrNameLst>
                                      </p:cBhvr>
                                      <p:to>
                                        <p:strVal val="visible"/>
                                      </p:to>
                                    </p:set>
                                    <p:animEffect transition="in" filter="fade">
                                      <p:cBhvr>
                                        <p:cTn id="1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a:extLst>
              <a:ext uri="{FF2B5EF4-FFF2-40B4-BE49-F238E27FC236}">
                <a16:creationId xmlns:a16="http://schemas.microsoft.com/office/drawing/2014/main" id="{D37CAF8B-E009-5164-8657-FAC39EDFC1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0040" y="-122247"/>
            <a:ext cx="9154040" cy="6102693"/>
          </a:xfrm>
          <a:prstGeom prst="rect">
            <a:avLst/>
          </a:prstGeom>
        </p:spPr>
      </p:pic>
      <p:sp>
        <p:nvSpPr>
          <p:cNvPr id="82" name="Google Shape;82;p17"/>
          <p:cNvSpPr txBox="1">
            <a:spLocks noGrp="1"/>
          </p:cNvSpPr>
          <p:nvPr>
            <p:ph type="title"/>
          </p:nvPr>
        </p:nvSpPr>
        <p:spPr>
          <a:xfrm>
            <a:off x="311700" y="-86737"/>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HTML </a:t>
            </a:r>
            <a:r>
              <a:rPr lang="en" sz="7200" b="1" dirty="0"/>
              <a:t>Elements</a:t>
            </a:r>
            <a:endParaRPr sz="7200" b="1" dirty="0"/>
          </a:p>
        </p:txBody>
      </p:sp>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
        <p:nvSpPr>
          <p:cNvPr id="4" name="Rectangle 3">
            <a:extLst>
              <a:ext uri="{FF2B5EF4-FFF2-40B4-BE49-F238E27FC236}">
                <a16:creationId xmlns:a16="http://schemas.microsoft.com/office/drawing/2014/main" id="{2029AFB9-92CE-5DEE-9977-CEE58BEEBA9A}"/>
              </a:ext>
            </a:extLst>
          </p:cNvPr>
          <p:cNvSpPr/>
          <p:nvPr/>
        </p:nvSpPr>
        <p:spPr>
          <a:xfrm>
            <a:off x="1688756" y="1353422"/>
            <a:ext cx="3863546" cy="194822"/>
          </a:xfrm>
          <a:prstGeom prst="rect">
            <a:avLst/>
          </a:prstGeom>
          <a:solidFill>
            <a:srgbClr val="000000"/>
          </a:solid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Google Shape;83;p17"/>
          <p:cNvSpPr txBox="1">
            <a:spLocks noGrp="1"/>
          </p:cNvSpPr>
          <p:nvPr>
            <p:ph type="body" idx="1"/>
          </p:nvPr>
        </p:nvSpPr>
        <p:spPr>
          <a:xfrm>
            <a:off x="1466767" y="872094"/>
            <a:ext cx="4647116"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400" b="1" dirty="0">
                <a:solidFill>
                  <a:srgbClr val="FFFFFF"/>
                </a:solidFill>
              </a:rPr>
              <a:t>what’s something you’ve seen on a website?</a:t>
            </a:r>
            <a:endParaRPr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1000"/>
                                        <p:tgtEl>
                                          <p:spTgt spid="87"/>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300"/>
                                        <p:tgtEl>
                                          <p:spTgt spid="89"/>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90"/>
                                        </p:tgtEl>
                                        <p:attrNameLst>
                                          <p:attrName>style.visibility</p:attrName>
                                        </p:attrNameLst>
                                      </p:cBhvr>
                                      <p:to>
                                        <p:strVal val="visible"/>
                                      </p:to>
                                    </p:set>
                                    <p:animEffect transition="in" filter="fade">
                                      <p:cBhvr>
                                        <p:cTn id="24" dur="500"/>
                                        <p:tgtEl>
                                          <p:spTgt spid="9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81778-7635-FF23-9863-D5A846713164}"/>
              </a:ext>
            </a:extLst>
          </p:cNvPr>
          <p:cNvPicPr>
            <a:picLocks noChangeAspect="1"/>
          </p:cNvPicPr>
          <p:nvPr/>
        </p:nvPicPr>
        <p:blipFill>
          <a:blip r:embed="rId3"/>
          <a:stretch>
            <a:fillRect/>
          </a:stretch>
        </p:blipFill>
        <p:spPr>
          <a:xfrm>
            <a:off x="0" y="233143"/>
            <a:ext cx="9144000" cy="2338607"/>
          </a:xfrm>
          <a:prstGeom prst="rect">
            <a:avLst/>
          </a:prstGeom>
        </p:spPr>
      </p:pic>
      <p:sp>
        <p:nvSpPr>
          <p:cNvPr id="16" name="Rectangle 15">
            <a:extLst>
              <a:ext uri="{FF2B5EF4-FFF2-40B4-BE49-F238E27FC236}">
                <a16:creationId xmlns:a16="http://schemas.microsoft.com/office/drawing/2014/main" id="{E0A57BFD-8594-C299-CA4F-FBF571997B18}"/>
              </a:ext>
            </a:extLst>
          </p:cNvPr>
          <p:cNvSpPr/>
          <p:nvPr/>
        </p:nvSpPr>
        <p:spPr>
          <a:xfrm>
            <a:off x="378942" y="616294"/>
            <a:ext cx="1301578" cy="1942070"/>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62F2D6-927B-626B-E9F3-D736C42B1AEC}"/>
              </a:ext>
            </a:extLst>
          </p:cNvPr>
          <p:cNvSpPr/>
          <p:nvPr/>
        </p:nvSpPr>
        <p:spPr>
          <a:xfrm>
            <a:off x="1762897" y="616293"/>
            <a:ext cx="3954162" cy="194207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BE14500-C1B1-75EA-40CE-C8DD8EBED968}"/>
              </a:ext>
            </a:extLst>
          </p:cNvPr>
          <p:cNvSpPr/>
          <p:nvPr/>
        </p:nvSpPr>
        <p:spPr>
          <a:xfrm>
            <a:off x="5799436" y="616292"/>
            <a:ext cx="3344563" cy="1955458"/>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EA3487E-058E-2CA3-A500-7953BC991BE4}"/>
              </a:ext>
            </a:extLst>
          </p:cNvPr>
          <p:cNvSpPr txBox="1"/>
          <p:nvPr/>
        </p:nvSpPr>
        <p:spPr>
          <a:xfrm>
            <a:off x="702991" y="2558364"/>
            <a:ext cx="1059906" cy="307777"/>
          </a:xfrm>
          <a:prstGeom prst="rect">
            <a:avLst/>
          </a:prstGeom>
          <a:noFill/>
        </p:spPr>
        <p:txBody>
          <a:bodyPr wrap="none" rtlCol="0">
            <a:spAutoFit/>
          </a:bodyPr>
          <a:lstStyle/>
          <a:p>
            <a:r>
              <a:rPr lang="en-US" b="1" dirty="0">
                <a:solidFill>
                  <a:schemeClr val="accent1"/>
                </a:solidFill>
              </a:rPr>
              <a:t>Pick a File</a:t>
            </a:r>
          </a:p>
        </p:txBody>
      </p:sp>
      <p:sp>
        <p:nvSpPr>
          <p:cNvPr id="20" name="TextBox 19">
            <a:extLst>
              <a:ext uri="{FF2B5EF4-FFF2-40B4-BE49-F238E27FC236}">
                <a16:creationId xmlns:a16="http://schemas.microsoft.com/office/drawing/2014/main" id="{488BB88D-8ADF-11D2-930B-09EA151FE8D8}"/>
              </a:ext>
            </a:extLst>
          </p:cNvPr>
          <p:cNvSpPr txBox="1"/>
          <p:nvPr/>
        </p:nvSpPr>
        <p:spPr>
          <a:xfrm>
            <a:off x="4668998" y="2558364"/>
            <a:ext cx="1130438" cy="307777"/>
          </a:xfrm>
          <a:prstGeom prst="rect">
            <a:avLst/>
          </a:prstGeom>
          <a:noFill/>
        </p:spPr>
        <p:txBody>
          <a:bodyPr wrap="none" rtlCol="0">
            <a:spAutoFit/>
          </a:bodyPr>
          <a:lstStyle/>
          <a:p>
            <a:r>
              <a:rPr lang="en-US" b="1" dirty="0">
                <a:solidFill>
                  <a:schemeClr val="accent5"/>
                </a:solidFill>
              </a:rPr>
              <a:t>Write Code</a:t>
            </a:r>
          </a:p>
        </p:txBody>
      </p:sp>
      <p:sp>
        <p:nvSpPr>
          <p:cNvPr id="21" name="TextBox 20">
            <a:extLst>
              <a:ext uri="{FF2B5EF4-FFF2-40B4-BE49-F238E27FC236}">
                <a16:creationId xmlns:a16="http://schemas.microsoft.com/office/drawing/2014/main" id="{4BF3E253-A171-0D62-7785-F4496490C954}"/>
              </a:ext>
            </a:extLst>
          </p:cNvPr>
          <p:cNvSpPr txBox="1"/>
          <p:nvPr/>
        </p:nvSpPr>
        <p:spPr>
          <a:xfrm>
            <a:off x="7466938" y="2545177"/>
            <a:ext cx="1677062" cy="307777"/>
          </a:xfrm>
          <a:prstGeom prst="rect">
            <a:avLst/>
          </a:prstGeom>
          <a:noFill/>
        </p:spPr>
        <p:txBody>
          <a:bodyPr wrap="none" rtlCol="0">
            <a:spAutoFit/>
          </a:bodyPr>
          <a:lstStyle/>
          <a:p>
            <a:r>
              <a:rPr lang="en-US" b="1" dirty="0">
                <a:solidFill>
                  <a:schemeClr val="tx1"/>
                </a:solidFill>
              </a:rPr>
              <a:t>See your Website</a:t>
            </a:r>
          </a:p>
        </p:txBody>
      </p:sp>
      <p:sp>
        <p:nvSpPr>
          <p:cNvPr id="22" name="TextBox 21">
            <a:extLst>
              <a:ext uri="{FF2B5EF4-FFF2-40B4-BE49-F238E27FC236}">
                <a16:creationId xmlns:a16="http://schemas.microsoft.com/office/drawing/2014/main" id="{8B47D367-CC6D-4A76-99D4-09E4B7D8B487}"/>
              </a:ext>
            </a:extLst>
          </p:cNvPr>
          <p:cNvSpPr txBox="1"/>
          <p:nvPr/>
        </p:nvSpPr>
        <p:spPr>
          <a:xfrm>
            <a:off x="913946" y="233143"/>
            <a:ext cx="1697901" cy="307777"/>
          </a:xfrm>
          <a:prstGeom prst="rect">
            <a:avLst/>
          </a:prstGeom>
          <a:noFill/>
        </p:spPr>
        <p:txBody>
          <a:bodyPr wrap="none" rtlCol="0">
            <a:spAutoFit/>
          </a:bodyPr>
          <a:lstStyle/>
          <a:p>
            <a:r>
              <a:rPr lang="en-US" b="1" dirty="0">
                <a:solidFill>
                  <a:schemeClr val="accent2"/>
                </a:solidFill>
              </a:rPr>
              <a:t>Save your Project</a:t>
            </a:r>
          </a:p>
        </p:txBody>
      </p:sp>
      <p:sp>
        <p:nvSpPr>
          <p:cNvPr id="23" name="Oval 22">
            <a:extLst>
              <a:ext uri="{FF2B5EF4-FFF2-40B4-BE49-F238E27FC236}">
                <a16:creationId xmlns:a16="http://schemas.microsoft.com/office/drawing/2014/main" id="{60D0CBF6-2781-1272-AECF-C3012407F2C9}"/>
              </a:ext>
            </a:extLst>
          </p:cNvPr>
          <p:cNvSpPr/>
          <p:nvPr/>
        </p:nvSpPr>
        <p:spPr>
          <a:xfrm>
            <a:off x="440273" y="197857"/>
            <a:ext cx="391296" cy="413289"/>
          </a:xfrm>
          <a:prstGeom prst="ellipse">
            <a:avLst/>
          </a:prstGeom>
          <a:noFill/>
          <a:ln w="762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112;p19">
            <a:extLst>
              <a:ext uri="{FF2B5EF4-FFF2-40B4-BE49-F238E27FC236}">
                <a16:creationId xmlns:a16="http://schemas.microsoft.com/office/drawing/2014/main" id="{1A7DE759-8411-8448-8010-4523842EBF66}"/>
              </a:ext>
            </a:extLst>
          </p:cNvPr>
          <p:cNvSpPr txBox="1"/>
          <p:nvPr/>
        </p:nvSpPr>
        <p:spPr>
          <a:xfrm>
            <a:off x="-18000" y="2910954"/>
            <a:ext cx="9180000" cy="516553"/>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None/>
            </a:pPr>
            <a:r>
              <a:rPr lang="en" sz="2000" b="1" i="1" dirty="0">
                <a:latin typeface="Space Mono"/>
                <a:ea typeface="Space Mono"/>
                <a:cs typeface="Space Mono"/>
                <a:sym typeface="Space Mono"/>
              </a:rPr>
              <a:t>CHALLENGE</a:t>
            </a:r>
            <a:r>
              <a:rPr lang="en" sz="2000" i="1" dirty="0">
                <a:latin typeface="Space Mono"/>
                <a:ea typeface="Space Mono"/>
                <a:cs typeface="Space Mono"/>
                <a:sym typeface="Space Mono"/>
              </a:rPr>
              <a:t>: make it </a:t>
            </a:r>
            <a:r>
              <a:rPr lang="en" sz="2000" b="1" i="1" dirty="0">
                <a:latin typeface="Space Mono"/>
                <a:ea typeface="Space Mono"/>
                <a:cs typeface="Space Mono"/>
                <a:sym typeface="Space Mono"/>
              </a:rPr>
              <a:t>your</a:t>
            </a:r>
            <a:r>
              <a:rPr lang="en" sz="2000" i="1" dirty="0">
                <a:latin typeface="Space Mono"/>
                <a:ea typeface="Space Mono"/>
                <a:cs typeface="Space Mono"/>
                <a:sym typeface="Space Mono"/>
              </a:rPr>
              <a:t> website instead of Penelope’s!</a:t>
            </a:r>
            <a:endParaRPr sz="2000" i="1" dirty="0"/>
          </a:p>
        </p:txBody>
      </p:sp>
    </p:spTree>
    <p:extLst>
      <p:ext uri="{BB962C8B-B14F-4D97-AF65-F5344CB8AC3E}">
        <p14:creationId xmlns:p14="http://schemas.microsoft.com/office/powerpoint/2010/main" val="1442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P spid="22" grpId="0"/>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Inter" panose="02000503000000020004" pitchFamily="2" charset="0"/>
                <a:ea typeface="Inter" panose="02000503000000020004" pitchFamily="2" charset="0"/>
              </a:rPr>
              <a:t>Overview</a:t>
            </a:r>
          </a:p>
          <a:p>
            <a:pPr marL="482600" indent="-342900">
              <a:buAutoNum type="arabicPeriod"/>
            </a:pPr>
            <a:r>
              <a:rPr lang="en-US" sz="3200" dirty="0">
                <a:latin typeface="Inter" panose="02000503000000020004" pitchFamily="2" charset="0"/>
                <a:ea typeface="Inter" panose="02000503000000020004" pitchFamily="2" charset="0"/>
              </a:rPr>
              <a:t>Icebreaker</a:t>
            </a:r>
          </a:p>
          <a:p>
            <a:pPr marL="482600" indent="-342900">
              <a:buAutoNum type="arabicPeriod"/>
            </a:pPr>
            <a:r>
              <a:rPr lang="en-US" sz="3200" dirty="0">
                <a:latin typeface="Inter" panose="02000503000000020004" pitchFamily="2" charset="0"/>
                <a:ea typeface="Inter" panose="02000503000000020004" pitchFamily="2" charset="0"/>
              </a:rPr>
              <a:t>Presentation</a:t>
            </a:r>
          </a:p>
          <a:p>
            <a:pPr marL="482600" indent="-342900">
              <a:buAutoNum type="arabicPeriod"/>
            </a:pPr>
            <a:r>
              <a:rPr lang="en-US" sz="3200">
                <a:latin typeface="Inter" panose="02000503000000020004" pitchFamily="2" charset="0"/>
                <a:ea typeface="Inter" panose="02000503000000020004" pitchFamily="2" charset="0"/>
              </a:rPr>
              <a:t>Glitch </a:t>
            </a:r>
            <a:r>
              <a:rPr lang="en-US" sz="3200" dirty="0">
                <a:latin typeface="Inter" panose="02000503000000020004" pitchFamily="2" charset="0"/>
                <a:ea typeface="Inter" panose="02000503000000020004" pitchFamily="2" charset="0"/>
              </a:rPr>
              <a:t>Setup</a:t>
            </a:r>
          </a:p>
          <a:p>
            <a:pPr marL="482600" indent="-342900">
              <a:buAutoNum type="arabicPeriod"/>
            </a:pPr>
            <a:r>
              <a:rPr lang="en-US" sz="3200" dirty="0">
                <a:latin typeface="Inter" panose="02000503000000020004" pitchFamily="2" charset="0"/>
                <a:ea typeface="Inter" panose="02000503000000020004" pitchFamily="2" charset="0"/>
              </a:rPr>
              <a:t>Code-Along</a:t>
            </a:r>
          </a:p>
          <a:p>
            <a:pPr marL="482600" indent="-342900">
              <a:buAutoNum type="arabicPeriod"/>
            </a:pPr>
            <a:r>
              <a:rPr lang="en-US" sz="3200" dirty="0">
                <a:latin typeface="Inter" panose="02000503000000020004" pitchFamily="2" charset="0"/>
                <a:ea typeface="Inter" panose="02000503000000020004" pitchFamily="2" charset="0"/>
              </a:rPr>
              <a:t>Blooket</a:t>
            </a:r>
          </a:p>
        </p:txBody>
      </p:sp>
    </p:spTree>
    <p:extLst>
      <p:ext uri="{BB962C8B-B14F-4D97-AF65-F5344CB8AC3E}">
        <p14:creationId xmlns:p14="http://schemas.microsoft.com/office/powerpoint/2010/main" val="3365532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Course Overview</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In this course, you will learn how to build websites with HTML &amp; CSS!</a:t>
            </a:r>
          </a:p>
          <a:p>
            <a:pPr marL="114300" indent="0">
              <a:buNone/>
            </a:pPr>
            <a:endParaRPr lang="en-US" dirty="0">
              <a:latin typeface="Inter" panose="02000503000000020004" pitchFamily="2" charset="0"/>
              <a:ea typeface="Inter" panose="02000503000000020004" pitchFamily="2" charset="0"/>
            </a:endParaRPr>
          </a:p>
          <a:p>
            <a:pPr marL="114300" indent="0">
              <a:buNone/>
            </a:pPr>
            <a:r>
              <a:rPr lang="en-US" dirty="0">
                <a:latin typeface="Inter" panose="02000503000000020004" pitchFamily="2" charset="0"/>
                <a:ea typeface="Inter" panose="02000503000000020004" pitchFamily="2" charset="0"/>
              </a:rPr>
              <a:t>By the end, you will have a totally original website of your own design, about any topic your heart desires. </a:t>
            </a:r>
          </a:p>
        </p:txBody>
      </p:sp>
      <p:pic>
        <p:nvPicPr>
          <p:cNvPr id="1026" name="Picture 2" descr="undefined">
            <a:extLst>
              <a:ext uri="{FF2B5EF4-FFF2-40B4-BE49-F238E27FC236}">
                <a16:creationId xmlns:a16="http://schemas.microsoft.com/office/drawing/2014/main" id="{4252DE9D-791D-DB97-4799-C2EB4DCA9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3005486"/>
            <a:ext cx="1854835" cy="15633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ano Man | Billy Joel Official Site">
            <a:extLst>
              <a:ext uri="{FF2B5EF4-FFF2-40B4-BE49-F238E27FC236}">
                <a16:creationId xmlns:a16="http://schemas.microsoft.com/office/drawing/2014/main" id="{39D7C32E-BD29-CDB2-8705-920488C1BE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7232" y="3005486"/>
            <a:ext cx="1563388" cy="15633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AD2001A-DCB2-B31C-C578-0C292915C1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3918" y="2860675"/>
            <a:ext cx="1095812" cy="207264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e Best and Worst Video-Game Movies, Ranked">
            <a:extLst>
              <a:ext uri="{FF2B5EF4-FFF2-40B4-BE49-F238E27FC236}">
                <a16:creationId xmlns:a16="http://schemas.microsoft.com/office/drawing/2014/main" id="{F52E3C14-8001-BC5B-59C7-6B4983E78A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7737" y="2975911"/>
            <a:ext cx="3090547" cy="162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41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additive="base">
                                        <p:cTn id="17" dur="500" fill="hold"/>
                                        <p:tgtEl>
                                          <p:spTgt spid="1026"/>
                                        </p:tgtEl>
                                        <p:attrNameLst>
                                          <p:attrName>ppt_x</p:attrName>
                                        </p:attrNameLst>
                                      </p:cBhvr>
                                      <p:tavLst>
                                        <p:tav tm="0">
                                          <p:val>
                                            <p:strVal val="#ppt_x"/>
                                          </p:val>
                                        </p:tav>
                                        <p:tav tm="100000">
                                          <p:val>
                                            <p:strVal val="#ppt_x"/>
                                          </p:val>
                                        </p:tav>
                                      </p:tavLst>
                                    </p:anim>
                                    <p:anim calcmode="lin" valueType="num">
                                      <p:cBhvr additive="base">
                                        <p:cTn id="1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1032"/>
                                        </p:tgtEl>
                                        <p:attrNameLst>
                                          <p:attrName>style.visibility</p:attrName>
                                        </p:attrNameLst>
                                      </p:cBhvr>
                                      <p:to>
                                        <p:strVal val="visible"/>
                                      </p:to>
                                    </p:set>
                                    <p:anim calcmode="lin" valueType="num">
                                      <p:cBhvr>
                                        <p:cTn id="23" dur="1000" fill="hold"/>
                                        <p:tgtEl>
                                          <p:spTgt spid="1032"/>
                                        </p:tgtEl>
                                        <p:attrNameLst>
                                          <p:attrName>ppt_w</p:attrName>
                                        </p:attrNameLst>
                                      </p:cBhvr>
                                      <p:tavLst>
                                        <p:tav tm="0">
                                          <p:val>
                                            <p:fltVal val="0"/>
                                          </p:val>
                                        </p:tav>
                                        <p:tav tm="100000">
                                          <p:val>
                                            <p:strVal val="#ppt_w"/>
                                          </p:val>
                                        </p:tav>
                                      </p:tavLst>
                                    </p:anim>
                                    <p:anim calcmode="lin" valueType="num">
                                      <p:cBhvr>
                                        <p:cTn id="24" dur="1000" fill="hold"/>
                                        <p:tgtEl>
                                          <p:spTgt spid="1032"/>
                                        </p:tgtEl>
                                        <p:attrNameLst>
                                          <p:attrName>ppt_h</p:attrName>
                                        </p:attrNameLst>
                                      </p:cBhvr>
                                      <p:tavLst>
                                        <p:tav tm="0">
                                          <p:val>
                                            <p:fltVal val="0"/>
                                          </p:val>
                                        </p:tav>
                                        <p:tav tm="100000">
                                          <p:val>
                                            <p:strVal val="#ppt_h"/>
                                          </p:val>
                                        </p:tav>
                                      </p:tavLst>
                                    </p:anim>
                                    <p:anim calcmode="lin" valueType="num">
                                      <p:cBhvr>
                                        <p:cTn id="25" dur="1000" fill="hold"/>
                                        <p:tgtEl>
                                          <p:spTgt spid="1032"/>
                                        </p:tgtEl>
                                        <p:attrNameLst>
                                          <p:attrName>style.rotation</p:attrName>
                                        </p:attrNameLst>
                                      </p:cBhvr>
                                      <p:tavLst>
                                        <p:tav tm="0">
                                          <p:val>
                                            <p:fltVal val="90"/>
                                          </p:val>
                                        </p:tav>
                                        <p:tav tm="100000">
                                          <p:val>
                                            <p:fltVal val="0"/>
                                          </p:val>
                                        </p:tav>
                                      </p:tavLst>
                                    </p:anim>
                                    <p:animEffect transition="in" filter="fade">
                                      <p:cBhvr>
                                        <p:cTn id="26" dur="1000"/>
                                        <p:tgtEl>
                                          <p:spTgt spid="1032"/>
                                        </p:tgtEl>
                                      </p:cBhvr>
                                    </p:animEffec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1034"/>
                                        </p:tgtEl>
                                        <p:attrNameLst>
                                          <p:attrName>style.visibility</p:attrName>
                                        </p:attrNameLst>
                                      </p:cBhvr>
                                      <p:to>
                                        <p:strVal val="visible"/>
                                      </p:to>
                                    </p:set>
                                    <p:animEffect transition="in" filter="fade">
                                      <p:cBhvr>
                                        <p:cTn id="31" dur="2000"/>
                                        <p:tgtEl>
                                          <p:spTgt spid="1034"/>
                                        </p:tgtEl>
                                      </p:cBhvr>
                                    </p:animEffect>
                                    <p:anim calcmode="lin" valueType="num">
                                      <p:cBhvr>
                                        <p:cTn id="32" dur="2000" fill="hold"/>
                                        <p:tgtEl>
                                          <p:spTgt spid="1034"/>
                                        </p:tgtEl>
                                        <p:attrNameLst>
                                          <p:attrName>ppt_w</p:attrName>
                                        </p:attrNameLst>
                                      </p:cBhvr>
                                      <p:tavLst>
                                        <p:tav tm="0" fmla="#ppt_w*sin(2.5*pi*$)">
                                          <p:val>
                                            <p:fltVal val="0"/>
                                          </p:val>
                                        </p:tav>
                                        <p:tav tm="100000">
                                          <p:val>
                                            <p:fltVal val="1"/>
                                          </p:val>
                                        </p:tav>
                                      </p:tavLst>
                                    </p:anim>
                                    <p:anim calcmode="lin" valueType="num">
                                      <p:cBhvr>
                                        <p:cTn id="33" dur="2000" fill="hold"/>
                                        <p:tgtEl>
                                          <p:spTgt spid="1034"/>
                                        </p:tgtEl>
                                        <p:attrNameLst>
                                          <p:attrName>ppt_h</p:attrName>
                                        </p:attrNameLst>
                                      </p:cBhvr>
                                      <p:tavLst>
                                        <p:tav tm="0">
                                          <p:val>
                                            <p:strVal val="#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hylandtechclub.com</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Your one-stop-shop for all Hy-Tech Club material!</a:t>
            </a:r>
          </a:p>
          <a:p>
            <a:pPr marL="114300" indent="0">
              <a:buNone/>
            </a:pPr>
            <a:endParaRPr lang="en-US" dirty="0">
              <a:latin typeface="Inter" panose="02000503000000020004" pitchFamily="2" charset="0"/>
              <a:ea typeface="Inter" panose="02000503000000020004" pitchFamily="2" charset="0"/>
            </a:endParaRPr>
          </a:p>
          <a:p>
            <a:pPr marL="114300" indent="0">
              <a:buNone/>
            </a:pPr>
            <a:endParaRPr lang="en-US" dirty="0">
              <a:latin typeface="Inter" panose="02000503000000020004" pitchFamily="2" charset="0"/>
              <a:ea typeface="Inter" panose="02000503000000020004" pitchFamily="2" charset="0"/>
            </a:endParaRPr>
          </a:p>
        </p:txBody>
      </p:sp>
      <p:pic>
        <p:nvPicPr>
          <p:cNvPr id="5" name="Picture 4">
            <a:extLst>
              <a:ext uri="{FF2B5EF4-FFF2-40B4-BE49-F238E27FC236}">
                <a16:creationId xmlns:a16="http://schemas.microsoft.com/office/drawing/2014/main" id="{8EA3CAE6-8C05-A04E-B648-49BEF0D97E63}"/>
              </a:ext>
            </a:extLst>
          </p:cNvPr>
          <p:cNvPicPr>
            <a:picLocks noChangeAspect="1"/>
          </p:cNvPicPr>
          <p:nvPr/>
        </p:nvPicPr>
        <p:blipFill>
          <a:blip r:embed="rId3"/>
          <a:stretch>
            <a:fillRect/>
          </a:stretch>
        </p:blipFill>
        <p:spPr>
          <a:xfrm>
            <a:off x="212640" y="2472231"/>
            <a:ext cx="4357004" cy="2004994"/>
          </a:xfrm>
          <a:prstGeom prst="rect">
            <a:avLst/>
          </a:prstGeom>
        </p:spPr>
      </p:pic>
      <p:pic>
        <p:nvPicPr>
          <p:cNvPr id="7" name="Picture 6">
            <a:extLst>
              <a:ext uri="{FF2B5EF4-FFF2-40B4-BE49-F238E27FC236}">
                <a16:creationId xmlns:a16="http://schemas.microsoft.com/office/drawing/2014/main" id="{0F630F9E-E781-63CB-46E5-3FB9A9966EA9}"/>
              </a:ext>
            </a:extLst>
          </p:cNvPr>
          <p:cNvPicPr>
            <a:picLocks noChangeAspect="1"/>
          </p:cNvPicPr>
          <p:nvPr/>
        </p:nvPicPr>
        <p:blipFill rotWithShape="1">
          <a:blip r:embed="rId4"/>
          <a:srcRect l="12922" t="15416" r="7884"/>
          <a:stretch/>
        </p:blipFill>
        <p:spPr>
          <a:xfrm>
            <a:off x="4668704" y="2083421"/>
            <a:ext cx="4262656" cy="2615054"/>
          </a:xfrm>
          <a:prstGeom prst="rect">
            <a:avLst/>
          </a:prstGeom>
        </p:spPr>
      </p:pic>
    </p:spTree>
    <p:extLst>
      <p:ext uri="{BB962C8B-B14F-4D97-AF65-F5344CB8AC3E}">
        <p14:creationId xmlns:p14="http://schemas.microsoft.com/office/powerpoint/2010/main" val="75498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Tech Outreach Team Goals for Web 101</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2185085"/>
          </a:xfrm>
        </p:spPr>
        <p:txBody>
          <a:bodyPr>
            <a:normAutofit/>
          </a:bodyPr>
          <a:lstStyle/>
          <a:p>
            <a:pPr marL="114300" indent="0">
              <a:buNone/>
            </a:pPr>
            <a:r>
              <a:rPr lang="en-US" dirty="0">
                <a:solidFill>
                  <a:schemeClr val="bg1">
                    <a:lumMod val="10000"/>
                  </a:schemeClr>
                </a:solidFill>
                <a:latin typeface="Inter" panose="02000503000000020004" pitchFamily="2" charset="0"/>
                <a:ea typeface="Inter" panose="02000503000000020004" pitchFamily="2" charset="0"/>
              </a:rPr>
              <a:t>These goals guide the direction of the club and this course:</a:t>
            </a:r>
          </a:p>
          <a:p>
            <a:pPr marL="114300" indent="0">
              <a:buNone/>
            </a:pPr>
            <a:endParaRPr lang="en-US" dirty="0">
              <a:solidFill>
                <a:schemeClr val="bg1">
                  <a:lumMod val="10000"/>
                </a:schemeClr>
              </a:solidFill>
              <a:latin typeface="Inter" panose="02000503000000020004" pitchFamily="2" charset="0"/>
              <a:ea typeface="Inter" panose="02000503000000020004" pitchFamily="2" charset="0"/>
            </a:endParaRPr>
          </a:p>
          <a:p>
            <a:pPr marL="457200" marR="0" indent="-347472" algn="l" rtl="0">
              <a:lnSpc>
                <a:spcPct val="115000"/>
              </a:lnSpc>
              <a:spcBef>
                <a:spcPts val="0"/>
              </a:spcBef>
              <a:spcAft>
                <a:spcPts val="0"/>
              </a:spcAft>
            </a:pP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100%</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submit final projects</a:t>
            </a:r>
          </a:p>
          <a:p>
            <a:pPr lvl="1" indent="-347472"/>
            <a:r>
              <a:rPr lang="en-US" dirty="0">
                <a:solidFill>
                  <a:schemeClr val="bg1">
                    <a:lumMod val="10000"/>
                  </a:schemeClr>
                </a:solidFill>
                <a:latin typeface="Inter" panose="02000503000000020004" pitchFamily="2" charset="0"/>
                <a:ea typeface="Inter" panose="02000503000000020004" pitchFamily="2" charset="0"/>
              </a:rPr>
              <a:t>That means every one of you!</a:t>
            </a:r>
          </a:p>
          <a:p>
            <a:pPr marL="566928" lvl="1" indent="0">
              <a:buNone/>
            </a:pPr>
            <a:endParaRPr lang="en-US" dirty="0">
              <a:solidFill>
                <a:schemeClr val="bg1">
                  <a:lumMod val="10000"/>
                </a:schemeClr>
              </a:solidFill>
              <a:effectLst/>
            </a:endParaRPr>
          </a:p>
          <a:p>
            <a:pPr marL="457200" marR="0" indent="-347472" algn="l" rtl="0">
              <a:lnSpc>
                <a:spcPct val="115000"/>
              </a:lnSpc>
              <a:spcBef>
                <a:spcPts val="0"/>
              </a:spcBef>
              <a:spcAft>
                <a:spcPts val="0"/>
              </a:spcAft>
            </a:pPr>
            <a:r>
              <a:rPr lang="en-US" b="1" dirty="0">
                <a:solidFill>
                  <a:schemeClr val="bg1">
                    <a:lumMod val="10000"/>
                  </a:schemeClr>
                </a:solidFill>
                <a:latin typeface="Inter" panose="02000503000000020004" pitchFamily="2" charset="0"/>
                <a:ea typeface="Inter" panose="02000503000000020004" pitchFamily="2" charset="0"/>
                <a:cs typeface="Space Mono" panose="020B0604020202020204" charset="0"/>
              </a:rPr>
              <a:t>A</a:t>
            </a: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t least 75%</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return for Web 102</a:t>
            </a:r>
          </a:p>
          <a:p>
            <a:pPr lvl="1" indent="-347472"/>
            <a:r>
              <a:rPr lang="en-US" dirty="0">
                <a:solidFill>
                  <a:schemeClr val="bg1">
                    <a:lumMod val="10000"/>
                  </a:schemeClr>
                </a:solidFill>
                <a:latin typeface="Inter" panose="02000503000000020004" pitchFamily="2" charset="0"/>
                <a:ea typeface="Inter" panose="02000503000000020004" pitchFamily="2" charset="0"/>
              </a:rPr>
              <a:t>Hopefully almost all of you, if not all of you!</a:t>
            </a:r>
            <a:endParaRPr lang="en-US" dirty="0">
              <a:solidFill>
                <a:schemeClr val="bg1">
                  <a:lumMod val="10000"/>
                </a:schemeClr>
              </a:solidFill>
              <a:effectLst/>
            </a:endParaRPr>
          </a:p>
        </p:txBody>
      </p:sp>
      <p:grpSp>
        <p:nvGrpSpPr>
          <p:cNvPr id="7" name="Group 6">
            <a:extLst>
              <a:ext uri="{FF2B5EF4-FFF2-40B4-BE49-F238E27FC236}">
                <a16:creationId xmlns:a16="http://schemas.microsoft.com/office/drawing/2014/main" id="{E396FB8D-3894-20F7-8474-AC2C2E66148F}"/>
              </a:ext>
            </a:extLst>
          </p:cNvPr>
          <p:cNvGrpSpPr/>
          <p:nvPr/>
        </p:nvGrpSpPr>
        <p:grpSpPr>
          <a:xfrm>
            <a:off x="1840706" y="3550207"/>
            <a:ext cx="5462588" cy="1216848"/>
            <a:chOff x="1738312" y="3481627"/>
            <a:chExt cx="5462588" cy="1216848"/>
          </a:xfrm>
        </p:grpSpPr>
        <p:sp>
          <p:nvSpPr>
            <p:cNvPr id="5" name="TextBox 4">
              <a:extLst>
                <a:ext uri="{FF2B5EF4-FFF2-40B4-BE49-F238E27FC236}">
                  <a16:creationId xmlns:a16="http://schemas.microsoft.com/office/drawing/2014/main" id="{BA159372-59F4-CB8D-5B36-25806557FD44}"/>
                </a:ext>
              </a:extLst>
            </p:cNvPr>
            <p:cNvSpPr txBox="1"/>
            <p:nvPr/>
          </p:nvSpPr>
          <p:spPr>
            <a:xfrm>
              <a:off x="2267902" y="3481627"/>
              <a:ext cx="4932998" cy="1216848"/>
            </a:xfrm>
            <a:prstGeom prst="rect">
              <a:avLst/>
            </a:prstGeom>
            <a:solidFill>
              <a:schemeClr val="accent3"/>
            </a:solidFill>
            <a:ln w="19050">
              <a:solidFill>
                <a:schemeClr val="bg2">
                  <a:lumMod val="50000"/>
                </a:schemeClr>
              </a:solidFill>
            </a:ln>
          </p:spPr>
          <p:txBody>
            <a:bodyPr wrap="square" anchor="ctr" anchorCtr="0">
              <a:noAutofit/>
            </a:bodyPr>
            <a:lstStyle/>
            <a:p>
              <a:r>
                <a:rPr lang="en-US" sz="2000" b="1" dirty="0">
                  <a:solidFill>
                    <a:schemeClr val="bg2">
                      <a:lumMod val="50000"/>
                    </a:schemeClr>
                  </a:solidFill>
                  <a:latin typeface="Inter" panose="02000503000000020004" pitchFamily="2" charset="0"/>
                  <a:ea typeface="Inter" panose="02000503000000020004" pitchFamily="2" charset="0"/>
                </a:rPr>
                <a:t>  Student-driven</a:t>
              </a:r>
              <a:r>
                <a:rPr lang="en-US" sz="1800" dirty="0">
                  <a:solidFill>
                    <a:schemeClr val="bg2">
                      <a:lumMod val="50000"/>
                    </a:schemeClr>
                  </a:solidFill>
                  <a:latin typeface="Inter" panose="02000503000000020004" pitchFamily="2" charset="0"/>
                  <a:ea typeface="Inter" panose="02000503000000020004" pitchFamily="2" charset="0"/>
                </a:rPr>
                <a:t>, not curriculum driven</a:t>
              </a:r>
            </a:p>
            <a:p>
              <a:r>
                <a:rPr lang="en-US" sz="2000" b="1" dirty="0">
                  <a:solidFill>
                    <a:schemeClr val="bg2">
                      <a:lumMod val="50000"/>
                    </a:schemeClr>
                  </a:solidFill>
                  <a:latin typeface="Inter" panose="02000503000000020004" pitchFamily="2" charset="0"/>
                  <a:ea typeface="Inter" panose="02000503000000020004" pitchFamily="2" charset="0"/>
                </a:rPr>
                <a:t>  Joy-driven</a:t>
              </a:r>
              <a:r>
                <a:rPr lang="en-US" sz="1800" dirty="0">
                  <a:solidFill>
                    <a:schemeClr val="bg2">
                      <a:lumMod val="50000"/>
                    </a:schemeClr>
                  </a:solidFill>
                  <a:latin typeface="Inter" panose="02000503000000020004" pitchFamily="2" charset="0"/>
                  <a:ea typeface="Inter" panose="02000503000000020004" pitchFamily="2" charset="0"/>
                </a:rPr>
                <a:t>, not expectation-driven</a:t>
              </a:r>
            </a:p>
            <a:p>
              <a:r>
                <a:rPr lang="en-US" sz="2000" b="1" dirty="0">
                  <a:solidFill>
                    <a:schemeClr val="bg2">
                      <a:lumMod val="50000"/>
                    </a:schemeClr>
                  </a:solidFill>
                  <a:latin typeface="Inter" panose="02000503000000020004" pitchFamily="2" charset="0"/>
                  <a:ea typeface="Inter" panose="02000503000000020004" pitchFamily="2" charset="0"/>
                </a:rPr>
                <a:t>  Present-driven</a:t>
              </a:r>
              <a:r>
                <a:rPr lang="en-US" sz="1800" dirty="0">
                  <a:solidFill>
                    <a:schemeClr val="bg2">
                      <a:lumMod val="50000"/>
                    </a:schemeClr>
                  </a:solidFill>
                  <a:latin typeface="Inter" panose="02000503000000020004" pitchFamily="2" charset="0"/>
                  <a:ea typeface="Inter" panose="02000503000000020004" pitchFamily="2" charset="0"/>
                </a:rPr>
                <a:t>, not future-driven</a:t>
              </a:r>
            </a:p>
          </p:txBody>
        </p:sp>
        <p:sp>
          <p:nvSpPr>
            <p:cNvPr id="6" name="Rectangle 5">
              <a:extLst>
                <a:ext uri="{FF2B5EF4-FFF2-40B4-BE49-F238E27FC236}">
                  <a16:creationId xmlns:a16="http://schemas.microsoft.com/office/drawing/2014/main" id="{5817D280-F35E-3585-6AC9-60E6B40E7FAF}"/>
                </a:ext>
              </a:extLst>
            </p:cNvPr>
            <p:cNvSpPr/>
            <p:nvPr/>
          </p:nvSpPr>
          <p:spPr>
            <a:xfrm rot="16200000">
              <a:off x="1394683" y="3825256"/>
              <a:ext cx="1216848" cy="5295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Space Mono" panose="020B0604020202020204" charset="0"/>
                </a:rPr>
                <a:t>TENETS</a:t>
              </a:r>
            </a:p>
          </p:txBody>
        </p:sp>
      </p:grpSp>
    </p:spTree>
    <p:extLst>
      <p:ext uri="{BB962C8B-B14F-4D97-AF65-F5344CB8AC3E}">
        <p14:creationId xmlns:p14="http://schemas.microsoft.com/office/powerpoint/2010/main" val="213411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Instructor Expectations</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1240868"/>
          </a:xfrm>
        </p:spPr>
        <p:txBody>
          <a:bodyPr/>
          <a:lstStyle/>
          <a:p>
            <a:r>
              <a:rPr lang="en-US" dirty="0">
                <a:latin typeface="Inter" panose="02000503000000020004" pitchFamily="2" charset="0"/>
                <a:ea typeface="Inter" panose="02000503000000020004" pitchFamily="2" charset="0"/>
              </a:rPr>
              <a:t>Provide a delightful, memorable, impactful experience</a:t>
            </a:r>
          </a:p>
          <a:p>
            <a:r>
              <a:rPr lang="en-US" dirty="0">
                <a:latin typeface="Inter" panose="02000503000000020004" pitchFamily="2" charset="0"/>
                <a:ea typeface="Inter" panose="02000503000000020004" pitchFamily="2" charset="0"/>
              </a:rPr>
              <a:t>Create a supportive, inclusive classroom environment</a:t>
            </a:r>
          </a:p>
          <a:p>
            <a:r>
              <a:rPr lang="en-US" dirty="0">
                <a:latin typeface="Inter" panose="02000503000000020004" pitchFamily="2" charset="0"/>
                <a:ea typeface="Inter" panose="02000503000000020004" pitchFamily="2" charset="0"/>
              </a:rPr>
              <a:t>Teach with honesty and integrity</a:t>
            </a:r>
          </a:p>
          <a:p>
            <a:pPr marL="114300" indent="0">
              <a:buNone/>
            </a:pPr>
            <a:endParaRPr lang="en-US" dirty="0">
              <a:latin typeface="Inter" panose="02000503000000020004" pitchFamily="2" charset="0"/>
              <a:ea typeface="Inter" panose="02000503000000020004" pitchFamily="2" charset="0"/>
            </a:endParaRPr>
          </a:p>
          <a:p>
            <a:endParaRPr lang="en-US" dirty="0">
              <a:latin typeface="Inter" panose="02000503000000020004" pitchFamily="2" charset="0"/>
              <a:ea typeface="Inter" panose="02000503000000020004" pitchFamily="2" charset="0"/>
            </a:endParaRPr>
          </a:p>
        </p:txBody>
      </p:sp>
      <p:sp>
        <p:nvSpPr>
          <p:cNvPr id="4" name="Title 1">
            <a:extLst>
              <a:ext uri="{FF2B5EF4-FFF2-40B4-BE49-F238E27FC236}">
                <a16:creationId xmlns:a16="http://schemas.microsoft.com/office/drawing/2014/main" id="{3A668DF1-1455-0E27-BEF1-3B8BF5F81A54}"/>
              </a:ext>
            </a:extLst>
          </p:cNvPr>
          <p:cNvSpPr txBox="1">
            <a:spLocks/>
          </p:cNvSpPr>
          <p:nvPr/>
        </p:nvSpPr>
        <p:spPr>
          <a:xfrm>
            <a:off x="311700" y="2750157"/>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tomic Age"/>
              <a:buNone/>
              <a:defRPr sz="2800" b="0" i="0" u="none" strike="noStrike" cap="none">
                <a:solidFill>
                  <a:schemeClr val="dk1"/>
                </a:solidFill>
                <a:latin typeface="Atomic Age"/>
                <a:ea typeface="Atomic Age"/>
                <a:cs typeface="Atomic Age"/>
                <a:sym typeface="Atomic Ag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200" dirty="0"/>
              <a:t>Student Expectations</a:t>
            </a:r>
          </a:p>
        </p:txBody>
      </p:sp>
      <p:sp>
        <p:nvSpPr>
          <p:cNvPr id="5" name="Text Placeholder 2">
            <a:extLst>
              <a:ext uri="{FF2B5EF4-FFF2-40B4-BE49-F238E27FC236}">
                <a16:creationId xmlns:a16="http://schemas.microsoft.com/office/drawing/2014/main" id="{32D5C85A-2052-F1BE-90D2-3EFE4F111DEE}"/>
              </a:ext>
            </a:extLst>
          </p:cNvPr>
          <p:cNvSpPr txBox="1">
            <a:spLocks/>
          </p:cNvSpPr>
          <p:nvPr/>
        </p:nvSpPr>
        <p:spPr>
          <a:xfrm>
            <a:off x="311700" y="3457607"/>
            <a:ext cx="8520600" cy="124086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pace Mono"/>
              <a:buChar char="●"/>
              <a:defRPr sz="1800" b="0" i="0" u="none" strike="noStrike" cap="none">
                <a:solidFill>
                  <a:schemeClr val="dk2"/>
                </a:solidFill>
                <a:latin typeface="Space Mono"/>
                <a:ea typeface="Space Mono"/>
                <a:cs typeface="Space Mono"/>
                <a:sym typeface="Space Mono"/>
              </a:defRPr>
            </a:lvl1pPr>
            <a:lvl2pPr marL="914400" marR="0" lvl="1" indent="-317500" algn="l" rtl="0">
              <a:lnSpc>
                <a:spcPct val="115000"/>
              </a:lnSpc>
              <a:spcBef>
                <a:spcPts val="0"/>
              </a:spcBef>
              <a:spcAft>
                <a:spcPts val="0"/>
              </a:spcAft>
              <a:buClr>
                <a:schemeClr val="dk2"/>
              </a:buClr>
              <a:buSzPts val="1400"/>
              <a:buFont typeface="Space Mono"/>
              <a:buChar char="○"/>
              <a:defRPr sz="1400" b="0" i="0" u="none" strike="noStrike" cap="none">
                <a:solidFill>
                  <a:schemeClr val="dk2"/>
                </a:solidFill>
                <a:latin typeface="Space Mono"/>
                <a:ea typeface="Space Mono"/>
                <a:cs typeface="Space Mono"/>
                <a:sym typeface="Space Mono"/>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latin typeface="Inter" panose="02000503000000020004" pitchFamily="2" charset="0"/>
                <a:ea typeface="Inter" panose="02000503000000020004" pitchFamily="2" charset="0"/>
              </a:rPr>
              <a:t>By the end of the semester, build a website that is meaningful to you</a:t>
            </a:r>
          </a:p>
          <a:p>
            <a:r>
              <a:rPr lang="en-US" dirty="0">
                <a:latin typeface="Inter" panose="02000503000000020004" pitchFamily="2" charset="0"/>
                <a:ea typeface="Inter" panose="02000503000000020004" pitchFamily="2" charset="0"/>
              </a:rPr>
              <a:t>Communicate your feelings with instructors</a:t>
            </a:r>
          </a:p>
          <a:p>
            <a:r>
              <a:rPr lang="en-US" dirty="0">
                <a:latin typeface="Inter" panose="02000503000000020004" pitchFamily="2" charset="0"/>
                <a:ea typeface="Inter" panose="02000503000000020004" pitchFamily="2" charset="0"/>
              </a:rPr>
              <a:t>Respect your instructors and fellow students</a:t>
            </a:r>
          </a:p>
          <a:p>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010738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Star: 5 Points 60">
            <a:extLst>
              <a:ext uri="{FF2B5EF4-FFF2-40B4-BE49-F238E27FC236}">
                <a16:creationId xmlns:a16="http://schemas.microsoft.com/office/drawing/2014/main" id="{0FA8E6DE-E931-F877-699B-88FD66AB877B}"/>
              </a:ext>
            </a:extLst>
          </p:cNvPr>
          <p:cNvSpPr/>
          <p:nvPr/>
        </p:nvSpPr>
        <p:spPr>
          <a:xfrm>
            <a:off x="731520" y="1219199"/>
            <a:ext cx="312216" cy="287460"/>
          </a:xfrm>
          <a:prstGeom prst="star5">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499C0E17-147B-7EAA-066D-6021BAC5EAE0}"/>
              </a:ext>
            </a:extLst>
          </p:cNvPr>
          <p:cNvSpPr txBox="1"/>
          <p:nvPr/>
        </p:nvSpPr>
        <p:spPr>
          <a:xfrm>
            <a:off x="815331" y="1020961"/>
            <a:ext cx="1218603" cy="307777"/>
          </a:xfrm>
          <a:prstGeom prst="rect">
            <a:avLst/>
          </a:prstGeom>
          <a:noFill/>
        </p:spPr>
        <p:txBody>
          <a:bodyPr wrap="none" rtlCol="0">
            <a:spAutoFit/>
          </a:bodyPr>
          <a:lstStyle/>
          <a:p>
            <a:r>
              <a:rPr lang="en-US" dirty="0"/>
              <a:t>You are here</a:t>
            </a:r>
          </a:p>
        </p:txBody>
      </p:sp>
    </p:spTree>
    <p:extLst>
      <p:ext uri="{BB962C8B-B14F-4D97-AF65-F5344CB8AC3E}">
        <p14:creationId xmlns:p14="http://schemas.microsoft.com/office/powerpoint/2010/main" val="605678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1880695" y="1146570"/>
            <a:ext cx="6927914" cy="33623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solidFill>
                  <a:srgbClr val="FFFFFF"/>
                </a:solidFill>
              </a:rPr>
              <a:t>By the end of Web 101…</a:t>
            </a:r>
          </a:p>
          <a:p>
            <a:pPr algn="ctr"/>
            <a:endParaRPr lang="en-US" b="1" dirty="0">
              <a:solidFill>
                <a:srgbClr val="FFFFFF"/>
              </a:solidFill>
            </a:endParaRPr>
          </a:p>
          <a:p>
            <a:pPr algn="ctr"/>
            <a:r>
              <a:rPr lang="en-US" b="1" dirty="0">
                <a:solidFill>
                  <a:srgbClr val="FFFFFF"/>
                </a:solidFill>
                <a:hlinkClick r:id="rId3">
                  <a:extLst>
                    <a:ext uri="{A12FA001-AC4F-418D-AE19-62706E023703}">
                      <ahyp:hlinkClr xmlns:ahyp="http://schemas.microsoft.com/office/drawing/2018/hyperlinkcolor" val="tx"/>
                    </a:ext>
                  </a:extLst>
                </a:hlinkClick>
              </a:rPr>
              <a:t>https://hylandtechclub.com/showcase/Web101/Brooke/index.html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4">
                  <a:extLst>
                    <a:ext uri="{A12FA001-AC4F-418D-AE19-62706E023703}">
                      <ahyp:hlinkClr xmlns:ahyp="http://schemas.microsoft.com/office/drawing/2018/hyperlinkcolor" val="tx"/>
                    </a:ext>
                  </a:extLst>
                </a:hlinkClick>
              </a:rPr>
              <a:t>https://hylandtechclub.com/showcase/Web101/Aidan/index.html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5">
                  <a:extLst>
                    <a:ext uri="{A12FA001-AC4F-418D-AE19-62706E023703}">
                      <ahyp:hlinkClr xmlns:ahyp="http://schemas.microsoft.com/office/drawing/2018/hyperlinkcolor" val="tx"/>
                    </a:ext>
                  </a:extLst>
                </a:hlinkClick>
              </a:rPr>
              <a:t>https://hylandtechclub.com/showcase/Web101/Cool/index.html</a:t>
            </a:r>
            <a:endParaRPr lang="en-US" b="1" dirty="0">
              <a:solidFill>
                <a:srgbClr val="FFFFFF"/>
              </a:solidFill>
            </a:endParaRPr>
          </a:p>
        </p:txBody>
      </p:sp>
    </p:spTree>
    <p:extLst>
      <p:ext uri="{BB962C8B-B14F-4D97-AF65-F5344CB8AC3E}">
        <p14:creationId xmlns:p14="http://schemas.microsoft.com/office/powerpoint/2010/main" val="1402477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069608" y="1164031"/>
            <a:ext cx="5003231" cy="352546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Through Web 102 and Web 103…</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https://hylandtechclub.com/showcase/Web103/GetCat/index.html</a:t>
            </a:r>
            <a:endParaRPr lang="en-US" sz="1050" b="1" dirty="0">
              <a:solidFill>
                <a:schemeClr val="bg1">
                  <a:lumMod val="10000"/>
                </a:schemeClr>
              </a:solidFill>
            </a:endParaRPr>
          </a:p>
          <a:p>
            <a:pPr algn="ctr"/>
            <a:endParaRPr lang="en-US" sz="1600" b="1" dirty="0">
              <a:solidFill>
                <a:schemeClr val="bg1">
                  <a:lumMod val="10000"/>
                </a:schemeClr>
              </a:solidFill>
            </a:endParaRPr>
          </a:p>
          <a:p>
            <a:pPr algn="ctr"/>
            <a:r>
              <a:rPr lang="en-US" sz="1050" b="1" dirty="0">
                <a:solidFill>
                  <a:schemeClr val="bg1">
                    <a:lumMod val="10000"/>
                  </a:schemeClr>
                </a:solidFill>
                <a:hlinkClick r:id="rId4"/>
              </a:rPr>
              <a:t>https://hylandtechclub.com/showcase/Web102/SpunchBopOS/index.html</a:t>
            </a:r>
            <a:endParaRPr lang="en-US" sz="1600" b="1" dirty="0">
              <a:solidFill>
                <a:schemeClr val="bg1">
                  <a:lumMod val="10000"/>
                </a:schemeClr>
              </a:solidFill>
            </a:endParaRPr>
          </a:p>
        </p:txBody>
      </p:sp>
    </p:spTree>
    <p:extLst>
      <p:ext uri="{BB962C8B-B14F-4D97-AF65-F5344CB8AC3E}">
        <p14:creationId xmlns:p14="http://schemas.microsoft.com/office/powerpoint/2010/main" val="1245724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TotalTime>
  <Words>2155</Words>
  <Application>Microsoft Office PowerPoint</Application>
  <PresentationFormat>On-screen Show (16:9)</PresentationFormat>
  <Paragraphs>238</Paragraphs>
  <Slides>20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Space Mono</vt:lpstr>
      <vt:lpstr>Consolas</vt:lpstr>
      <vt:lpstr>Inter</vt:lpstr>
      <vt:lpstr>Atomic Age</vt:lpstr>
      <vt:lpstr>Simple Light</vt:lpstr>
      <vt:lpstr>W E L C O M E</vt:lpstr>
      <vt:lpstr>PowerPoint Presentation</vt:lpstr>
      <vt:lpstr>Course Overview</vt:lpstr>
      <vt:lpstr>hylandtechclub.com</vt:lpstr>
      <vt:lpstr>Tech Outreach Team Goals for Web 101</vt:lpstr>
      <vt:lpstr>Instructor Expectations</vt:lpstr>
      <vt:lpstr>The Journey</vt:lpstr>
      <vt:lpstr>The Journey</vt:lpstr>
      <vt:lpstr>The Journey</vt:lpstr>
      <vt:lpstr>The Journey</vt:lpstr>
      <vt:lpstr>Presentation</vt:lpstr>
      <vt:lpstr>PowerPoint Presentation</vt:lpstr>
      <vt:lpstr>one example: Wikipedia</vt:lpstr>
      <vt:lpstr>HTML</vt:lpstr>
      <vt:lpstr>HTML Elements</vt:lpstr>
      <vt:lpstr>Our First HTML Element: A Header</vt:lpstr>
      <vt:lpstr>CSS Style</vt:lpstr>
      <vt:lpstr>Code-Along Activity</vt:lpstr>
      <vt:lpstr>PowerPoint Presentation</vt:lpstr>
      <vt:lpstr>Blooket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25</cp:revision>
  <dcterms:modified xsi:type="dcterms:W3CDTF">2025-08-05T15:33:03Z</dcterms:modified>
</cp:coreProperties>
</file>